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2" r:id="rId8"/>
    <p:sldId id="265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7EEF6-4AED-4345-8F96-A1AD66D1DC5B}" type="datetimeFigureOut">
              <a:rPr lang="es-CO" smtClean="0"/>
              <a:t>20/01/2016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E905-C094-41D0-9769-3D8090135FA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442280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1" name="breeze.wav"/>
          </p:stSnd>
        </p:sndAc>
      </p:transition>
    </mc:Choice>
    <mc:Fallback>
      <p:transition spd="slow">
        <p:sndAc>
          <p:stSnd>
            <p:snd r:embed="rId1" name="breeze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7EEF6-4AED-4345-8F96-A1AD66D1DC5B}" type="datetimeFigureOut">
              <a:rPr lang="es-CO" smtClean="0"/>
              <a:t>20/01/2016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E905-C094-41D0-9769-3D8090135FA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359958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1" name="breeze.wav"/>
          </p:stSnd>
        </p:sndAc>
      </p:transition>
    </mc:Choice>
    <mc:Fallback>
      <p:transition spd="slow">
        <p:sndAc>
          <p:stSnd>
            <p:snd r:embed="rId1" name="breeze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7EEF6-4AED-4345-8F96-A1AD66D1DC5B}" type="datetimeFigureOut">
              <a:rPr lang="es-CO" smtClean="0"/>
              <a:t>20/01/2016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E905-C094-41D0-9769-3D8090135FA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642043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1" name="breeze.wav"/>
          </p:stSnd>
        </p:sndAc>
      </p:transition>
    </mc:Choice>
    <mc:Fallback>
      <p:transition spd="slow">
        <p:sndAc>
          <p:stSnd>
            <p:snd r:embed="rId1" name="breeze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7EEF6-4AED-4345-8F96-A1AD66D1DC5B}" type="datetimeFigureOut">
              <a:rPr lang="es-CO" smtClean="0"/>
              <a:t>20/01/2016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E905-C094-41D0-9769-3D8090135FA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132375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1" name="breeze.wav"/>
          </p:stSnd>
        </p:sndAc>
      </p:transition>
    </mc:Choice>
    <mc:Fallback>
      <p:transition spd="slow">
        <p:sndAc>
          <p:stSnd>
            <p:snd r:embed="rId1" name="breeze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7EEF6-4AED-4345-8F96-A1AD66D1DC5B}" type="datetimeFigureOut">
              <a:rPr lang="es-CO" smtClean="0"/>
              <a:t>20/01/2016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E905-C094-41D0-9769-3D8090135FA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212370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1" name="breeze.wav"/>
          </p:stSnd>
        </p:sndAc>
      </p:transition>
    </mc:Choice>
    <mc:Fallback>
      <p:transition spd="slow">
        <p:sndAc>
          <p:stSnd>
            <p:snd r:embed="rId1" name="breeze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7EEF6-4AED-4345-8F96-A1AD66D1DC5B}" type="datetimeFigureOut">
              <a:rPr lang="es-CO" smtClean="0"/>
              <a:t>20/01/2016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E905-C094-41D0-9769-3D8090135FA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674289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1" name="breeze.wav"/>
          </p:stSnd>
        </p:sndAc>
      </p:transition>
    </mc:Choice>
    <mc:Fallback>
      <p:transition spd="slow">
        <p:sndAc>
          <p:stSnd>
            <p:snd r:embed="rId1" name="breeze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7EEF6-4AED-4345-8F96-A1AD66D1DC5B}" type="datetimeFigureOut">
              <a:rPr lang="es-CO" smtClean="0"/>
              <a:t>20/01/2016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E905-C094-41D0-9769-3D8090135FA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808560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1" name="breeze.wav"/>
          </p:stSnd>
        </p:sndAc>
      </p:transition>
    </mc:Choice>
    <mc:Fallback>
      <p:transition spd="slow">
        <p:sndAc>
          <p:stSnd>
            <p:snd r:embed="rId1" name="breeze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7EEF6-4AED-4345-8F96-A1AD66D1DC5B}" type="datetimeFigureOut">
              <a:rPr lang="es-CO" smtClean="0"/>
              <a:t>20/01/2016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E905-C094-41D0-9769-3D8090135FA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618281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1" name="breeze.wav"/>
          </p:stSnd>
        </p:sndAc>
      </p:transition>
    </mc:Choice>
    <mc:Fallback>
      <p:transition spd="slow">
        <p:sndAc>
          <p:stSnd>
            <p:snd r:embed="rId1" name="breeze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7EEF6-4AED-4345-8F96-A1AD66D1DC5B}" type="datetimeFigureOut">
              <a:rPr lang="es-CO" smtClean="0"/>
              <a:t>20/01/2016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E905-C094-41D0-9769-3D8090135FA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642792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1" name="breeze.wav"/>
          </p:stSnd>
        </p:sndAc>
      </p:transition>
    </mc:Choice>
    <mc:Fallback>
      <p:transition spd="slow">
        <p:sndAc>
          <p:stSnd>
            <p:snd r:embed="rId1" name="breeze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7EEF6-4AED-4345-8F96-A1AD66D1DC5B}" type="datetimeFigureOut">
              <a:rPr lang="es-CO" smtClean="0"/>
              <a:t>20/01/2016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E905-C094-41D0-9769-3D8090135FA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025189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1" name="breeze.wav"/>
          </p:stSnd>
        </p:sndAc>
      </p:transition>
    </mc:Choice>
    <mc:Fallback>
      <p:transition spd="slow">
        <p:sndAc>
          <p:stSnd>
            <p:snd r:embed="rId1" name="breeze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7EEF6-4AED-4345-8F96-A1AD66D1DC5B}" type="datetimeFigureOut">
              <a:rPr lang="es-CO" smtClean="0"/>
              <a:t>20/01/2016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E905-C094-41D0-9769-3D8090135FA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688106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1" name="breeze.wav"/>
          </p:stSnd>
        </p:sndAc>
      </p:transition>
    </mc:Choice>
    <mc:Fallback>
      <p:transition spd="slow">
        <p:sndAc>
          <p:stSnd>
            <p:snd r:embed="rId1" name="breeze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67EEF6-4AED-4345-8F96-A1AD66D1DC5B}" type="datetimeFigureOut">
              <a:rPr lang="es-CO" smtClean="0"/>
              <a:t>20/01/2016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6E905-C094-41D0-9769-3D8090135FA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489908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13" name="breeze.wav"/>
          </p:stSnd>
        </p:sndAc>
      </p:transition>
    </mc:Choice>
    <mc:Fallback>
      <p:transition spd="slow">
        <p:sndAc>
          <p:stSnd>
            <p:snd r:embed="rId13" name="breeze.wav"/>
          </p:stSnd>
        </p:sndAc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53543" y="182205"/>
            <a:ext cx="9144000" cy="1337502"/>
          </a:xfrm>
        </p:spPr>
        <p:txBody>
          <a:bodyPr/>
          <a:lstStyle/>
          <a:p>
            <a:r>
              <a:rPr lang="es-CO" b="1" dirty="0" smtClean="0"/>
              <a:t>EL TRABAJO ESCRITO</a:t>
            </a:r>
            <a:endParaRPr lang="es-CO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47731" y="1700010"/>
            <a:ext cx="9646276" cy="4636395"/>
          </a:xfrm>
        </p:spPr>
        <p:txBody>
          <a:bodyPr>
            <a:normAutofit lnSpcReduction="10000"/>
          </a:bodyPr>
          <a:lstStyle/>
          <a:p>
            <a:r>
              <a:rPr lang="es-CO" dirty="0" smtClean="0"/>
              <a:t>Es comunicar ideas de  una pequeña investigación sobre un tema específico.</a:t>
            </a:r>
          </a:p>
          <a:p>
            <a:r>
              <a:rPr lang="es-CO" dirty="0" smtClean="0"/>
              <a:t>Da la oportunidad de organizar los conocimientos, una exposición coherente de las ideas.</a:t>
            </a:r>
          </a:p>
          <a:p>
            <a:r>
              <a:rPr lang="es-CO" b="1" dirty="0" smtClean="0"/>
              <a:t>CLASE DE TRABAJOS ESCRITOS.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O" dirty="0" smtClean="0"/>
              <a:t>Trabajo de grado.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O" dirty="0" smtClean="0"/>
              <a:t>Trabajos escolares.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O" dirty="0" smtClean="0"/>
              <a:t>Trabajos de investigación.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O" dirty="0" smtClean="0"/>
              <a:t>Tesis.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O" dirty="0" smtClean="0"/>
              <a:t>Monografía.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O" dirty="0" smtClean="0"/>
              <a:t>Ensayo.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O" dirty="0" smtClean="0"/>
              <a:t>Entre otros</a:t>
            </a:r>
          </a:p>
          <a:p>
            <a:endParaRPr lang="es-CO" b="1" dirty="0" smtClean="0"/>
          </a:p>
          <a:p>
            <a:pPr algn="l"/>
            <a:endParaRPr lang="es-CO" b="1" dirty="0"/>
          </a:p>
        </p:txBody>
      </p:sp>
    </p:spTree>
    <p:extLst>
      <p:ext uri="{BB962C8B-B14F-4D97-AF65-F5344CB8AC3E}">
        <p14:creationId xmlns:p14="http://schemas.microsoft.com/office/powerpoint/2010/main" val="39359311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breeze.wav"/>
          </p:stSnd>
        </p:sndAc>
      </p:transition>
    </mc:Choice>
    <mc:Fallback>
      <p:transition spd="slow"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www.colconectada.com/wp-content/uploads/2014/01/aceptacio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4711" y="178465"/>
            <a:ext cx="4957337" cy="6413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/>
          <p:cNvSpPr/>
          <p:nvPr/>
        </p:nvSpPr>
        <p:spPr>
          <a:xfrm rot="16200000">
            <a:off x="-74830" y="2507835"/>
            <a:ext cx="568817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Página de Aceptación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082151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breeze.wav"/>
          </p:stSnd>
        </p:sndAc>
      </p:transition>
    </mc:Choice>
    <mc:Fallback>
      <p:transition spd="slow"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www.colconectada.com/wp-content/uploads/2014/01/introduccio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1371" y="329744"/>
            <a:ext cx="4867186" cy="6309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/>
          <p:cNvSpPr/>
          <p:nvPr/>
        </p:nvSpPr>
        <p:spPr>
          <a:xfrm rot="16200000">
            <a:off x="321972" y="3241677"/>
            <a:ext cx="510003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INTRODUCCIÓN</a:t>
            </a:r>
            <a:endParaRPr lang="es-E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348709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breeze.wav"/>
          </p:stSnd>
        </p:sndAc>
      </p:transition>
    </mc:Choice>
    <mc:Fallback>
      <p:transition spd="slow"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www.colconectada.com/wp-content/uploads/2014/01/conclusion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4544" y="476518"/>
            <a:ext cx="4816424" cy="6259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/>
          <p:cNvSpPr/>
          <p:nvPr/>
        </p:nvSpPr>
        <p:spPr>
          <a:xfrm rot="16200000">
            <a:off x="-1127701" y="3070231"/>
            <a:ext cx="582205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CONCLUSIONES</a:t>
            </a:r>
            <a:endParaRPr lang="es-E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077965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breeze.wav"/>
          </p:stSnd>
        </p:sndAc>
      </p:transition>
    </mc:Choice>
    <mc:Fallback>
      <p:transition spd="slow"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www.colconectada.com/wp-content/uploads/2014/01/bibliografi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1671" y="400049"/>
            <a:ext cx="4699760" cy="6125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/>
          <p:cNvSpPr/>
          <p:nvPr/>
        </p:nvSpPr>
        <p:spPr>
          <a:xfrm rot="16200000">
            <a:off x="-862968" y="3327944"/>
            <a:ext cx="613678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BIBLIOGRAFÍA</a:t>
            </a:r>
            <a:endParaRPr lang="es-E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274937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breeze.wav"/>
          </p:stSnd>
        </p:sndAc>
      </p:transition>
    </mc:Choice>
    <mc:Fallback>
      <p:transition spd="slow"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www.colconectada.com/wp-content/uploads/2014/01/glosari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7429" y="198346"/>
            <a:ext cx="4983095" cy="6395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3"/>
          <p:cNvSpPr/>
          <p:nvPr/>
        </p:nvSpPr>
        <p:spPr>
          <a:xfrm rot="16200000">
            <a:off x="1144124" y="2645363"/>
            <a:ext cx="31552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GLOSARIO</a:t>
            </a:r>
            <a:endParaRPr lang="es-E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237606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breeze.wav"/>
          </p:stSnd>
        </p:sndAc>
      </p:transition>
    </mc:Choice>
    <mc:Fallback>
      <p:transition spd="slow"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://www.colconectada.com/wp-content/uploads/2014/01/indic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3495" y="193920"/>
            <a:ext cx="4865785" cy="6284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/>
          <p:cNvSpPr/>
          <p:nvPr/>
        </p:nvSpPr>
        <p:spPr>
          <a:xfrm rot="16200000">
            <a:off x="316861" y="2994509"/>
            <a:ext cx="382863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INDICE</a:t>
            </a:r>
            <a:endParaRPr lang="es-E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64423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breeze.wav"/>
          </p:stSnd>
        </p:sndAc>
      </p:transition>
    </mc:Choice>
    <mc:Fallback>
      <p:transition spd="slow"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://www.colconectada.com/wp-content/uploads/2014/01/contenid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4586" y="155820"/>
            <a:ext cx="4943833" cy="6387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/>
          <p:cNvSpPr/>
          <p:nvPr/>
        </p:nvSpPr>
        <p:spPr>
          <a:xfrm rot="16200000">
            <a:off x="977706" y="2581972"/>
            <a:ext cx="474787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CONTENIDO</a:t>
            </a:r>
            <a:endParaRPr lang="es-E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061269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breeze.wav"/>
          </p:stSnd>
        </p:sndAc>
      </p:transition>
    </mc:Choice>
    <mc:Fallback>
      <p:transition spd="slow"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www.colconectada.com/wp-content/uploads/2014/01/dedicatori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7585" y="419839"/>
            <a:ext cx="4983096" cy="6438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/>
          <p:cNvSpPr/>
          <p:nvPr/>
        </p:nvSpPr>
        <p:spPr>
          <a:xfrm rot="16200000">
            <a:off x="200363" y="2811964"/>
            <a:ext cx="538815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DEDICATORIA</a:t>
            </a:r>
            <a:endParaRPr lang="es-E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063395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breeze.wav"/>
          </p:stSnd>
        </p:sndAc>
      </p:transition>
    </mc:Choice>
    <mc:Fallback>
      <p:transition spd="slow"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98997" y="517056"/>
            <a:ext cx="9144000" cy="1839778"/>
          </a:xfrm>
        </p:spPr>
        <p:txBody>
          <a:bodyPr/>
          <a:lstStyle/>
          <a:p>
            <a:r>
              <a:rPr lang="es-CO" b="1" dirty="0" smtClean="0"/>
              <a:t>¿QUÉ SON LAS NORMAS ICONTEC?</a:t>
            </a:r>
            <a:endParaRPr lang="es-CO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98490" y="2691686"/>
            <a:ext cx="9620518" cy="2231264"/>
          </a:xfrm>
        </p:spPr>
        <p:txBody>
          <a:bodyPr>
            <a:normAutofit/>
          </a:bodyPr>
          <a:lstStyle/>
          <a:p>
            <a:r>
              <a:rPr lang="es-CO" dirty="0" smtClean="0"/>
              <a:t>son una serie de pautas para realizar todo tipo de informes, tesis, investigaciones, trabajos escritos, trabajos académicos, etc. Estas normas son expedidas por el Instituto Colombiano de Normas Técnicas y Certificación (ICONTEC).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161644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breeze.wav"/>
          </p:stSnd>
        </p:sndAc>
      </p:transition>
    </mc:Choice>
    <mc:Fallback>
      <p:transition spd="slow"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55053" y="375389"/>
            <a:ext cx="11445025" cy="1440532"/>
          </a:xfrm>
        </p:spPr>
        <p:txBody>
          <a:bodyPr>
            <a:normAutofit fontScale="90000"/>
          </a:bodyPr>
          <a:lstStyle/>
          <a:p>
            <a:r>
              <a:rPr lang="es-CO" dirty="0" smtClean="0"/>
              <a:t>REQUISITOS PARA LA PRESENTACIÓN DE LOS TRABAJOS ESCRITOS</a:t>
            </a:r>
            <a:endParaRPr lang="es-CO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5053" y="1700011"/>
            <a:ext cx="10762446" cy="4842457"/>
          </a:xfrm>
        </p:spPr>
        <p:txBody>
          <a:bodyPr/>
          <a:lstStyle/>
          <a:p>
            <a:pPr algn="l"/>
            <a:r>
              <a:rPr lang="es-CO" dirty="0" smtClean="0"/>
              <a:t>* Papel: Por lo regular es una hoja de block tamaño carta  sin rayas; en caso de imprimir el papel debe ser un gramaje de 75.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O" dirty="0" smtClean="0"/>
              <a:t>Márgenes: Superior: 3 cm; Izquierdo: 4 cm; Derecho: 2 cm; Inferior: 3 cm.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O" dirty="0" smtClean="0"/>
              <a:t>Tipo de letra: Se recomienda el tipo de letra Arial en caso de ser el trabajo impreso; si es escrito letra legible.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O" dirty="0" smtClean="0"/>
              <a:t>Tamaño de la letra: Se recomienda el tamaño 12 en caso de ser impreso, si es escrito un tamaño de letra que pueda ser visible para el que lo lea, no debe ser letra cursiva.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O" dirty="0" smtClean="0"/>
              <a:t>Numeración: Las páginas debe ser enumeradas consecutivamente con números arábigos.(1,2,3,…)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O" dirty="0" smtClean="0"/>
              <a:t>Redacción: Debe ser en tercera persona.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O" dirty="0" smtClean="0"/>
              <a:t>Espaciado: después del título de ir doble espacios e interlineado en el contenido.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CO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CO" dirty="0"/>
          </a:p>
          <a:p>
            <a:pPr algn="l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8756313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breeze.wav"/>
          </p:stSnd>
        </p:sndAc>
      </p:transition>
    </mc:Choice>
    <mc:Fallback>
      <p:transition spd="slow"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02027" y="272356"/>
            <a:ext cx="9848045" cy="976895"/>
          </a:xfrm>
        </p:spPr>
        <p:txBody>
          <a:bodyPr/>
          <a:lstStyle/>
          <a:p>
            <a:r>
              <a:rPr lang="es-CO" b="1" dirty="0" smtClean="0"/>
              <a:t>PARTES DEL TRABAJO ESCRITO</a:t>
            </a:r>
            <a:endParaRPr lang="es-CO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0305" y="1249251"/>
            <a:ext cx="11127346" cy="5280338"/>
          </a:xfrm>
        </p:spPr>
        <p:txBody>
          <a:bodyPr>
            <a:normAutofit/>
          </a:bodyPr>
          <a:lstStyle/>
          <a:p>
            <a:endParaRPr lang="es-CO" dirty="0" smtClean="0">
              <a:effectLst/>
            </a:endParaRPr>
          </a:p>
          <a:p>
            <a:pPr marL="457200" indent="-457200" algn="l">
              <a:buAutoNum type="arabicPeriod"/>
            </a:pPr>
            <a:r>
              <a:rPr lang="es-CO" dirty="0" smtClean="0"/>
              <a:t>Preliminares: Anteceden y presentan el documento: (no se enumeran)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O" b="1" dirty="0" smtClean="0"/>
              <a:t>Pasta:</a:t>
            </a:r>
            <a:r>
              <a:rPr lang="es-CO" dirty="0" smtClean="0"/>
              <a:t> Láminas </a:t>
            </a:r>
            <a:r>
              <a:rPr lang="es-CO" dirty="0"/>
              <a:t>de cartón o plástico para proteger el trabajo escrito. </a:t>
            </a:r>
            <a:endParaRPr lang="es-CO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O" b="1" dirty="0"/>
              <a:t>Guardas:</a:t>
            </a:r>
            <a:r>
              <a:rPr lang="es-CO" dirty="0"/>
              <a:t> Son hojas en blanco que deben ir al principio y al final del </a:t>
            </a:r>
            <a:r>
              <a:rPr lang="es-CO" dirty="0" smtClean="0"/>
              <a:t>documento.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O" b="1" dirty="0" smtClean="0"/>
              <a:t>Cubierta:</a:t>
            </a:r>
            <a:r>
              <a:rPr lang="es-CO" dirty="0" smtClean="0"/>
              <a:t> Presenta información del trabajo como el nombre de los autores, título del documento, ciudad, entre otros. 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O" b="1" dirty="0" smtClean="0"/>
              <a:t>Portada:</a:t>
            </a:r>
            <a:r>
              <a:rPr lang="es-CO" dirty="0" smtClean="0"/>
              <a:t> Es una hoja informativa que contiene: Título del trabajo; Nombres y apellidos de los autores; nombres y apellidos del docente con su respectivo cargo,  leyenda del trabajo, nombre de la institución, facultad, departamento,  ciudad y año.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O" b="1" dirty="0" smtClean="0"/>
              <a:t>Página </a:t>
            </a:r>
            <a:r>
              <a:rPr lang="es-CO" b="1" dirty="0"/>
              <a:t>de aceptación:</a:t>
            </a:r>
            <a:r>
              <a:rPr lang="es-CO" dirty="0"/>
              <a:t> Contiene las firmas de las personas encargadas de aprobar el </a:t>
            </a:r>
            <a:r>
              <a:rPr lang="es-CO" dirty="0" smtClean="0"/>
              <a:t>trabajo.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O" b="1" dirty="0" smtClean="0"/>
              <a:t>Página </a:t>
            </a:r>
            <a:r>
              <a:rPr lang="es-CO" b="1" dirty="0"/>
              <a:t>de dedicatoria:</a:t>
            </a:r>
            <a:r>
              <a:rPr lang="es-CO" dirty="0"/>
              <a:t> Nota del autor con dedicatoria a personas u organizaciones. </a:t>
            </a:r>
            <a:endParaRPr lang="es-CO" dirty="0" smtClean="0"/>
          </a:p>
          <a:p>
            <a:endParaRPr lang="es-CO" dirty="0" smtClean="0"/>
          </a:p>
          <a:p>
            <a:pPr marL="457200" indent="-457200">
              <a:buAutoNum type="arabicPeriod"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317013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breeze.wav"/>
          </p:stSnd>
        </p:sndAc>
      </p:transition>
    </mc:Choice>
    <mc:Fallback>
      <p:transition spd="slow"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06062" y="476518"/>
            <a:ext cx="10367493" cy="5628068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O" b="1" dirty="0" smtClean="0"/>
              <a:t>Página </a:t>
            </a:r>
            <a:r>
              <a:rPr lang="es-CO" b="1" dirty="0"/>
              <a:t>de agradecimientos:</a:t>
            </a:r>
            <a:r>
              <a:rPr lang="es-CO" dirty="0"/>
              <a:t> Nota de agradecimientos a personas u organizaciones con el reconocimiento por haber aportado de alguna forma con el documento. </a:t>
            </a:r>
            <a:endParaRPr lang="es-CO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O" b="1" dirty="0" smtClean="0"/>
              <a:t>Contenido</a:t>
            </a:r>
            <a:r>
              <a:rPr lang="es-CO" b="1" dirty="0"/>
              <a:t>:</a:t>
            </a:r>
            <a:r>
              <a:rPr lang="es-CO" dirty="0"/>
              <a:t> Permitir al lector encontrar una parte especifica del documento de una forma </a:t>
            </a:r>
            <a:r>
              <a:rPr lang="es-CO" dirty="0" smtClean="0"/>
              <a:t>rápida.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O" b="1" dirty="0" smtClean="0"/>
              <a:t>Listas </a:t>
            </a:r>
            <a:r>
              <a:rPr lang="es-CO" b="1" dirty="0"/>
              <a:t>especiales:</a:t>
            </a:r>
            <a:r>
              <a:rPr lang="es-CO" dirty="0"/>
              <a:t>  Se listan y se relacionan con los títulos de cada una de las tablas, gráficos, cuadros, anexos, ilustraciones y demás. </a:t>
            </a:r>
            <a:endParaRPr lang="es-CO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O" b="1" dirty="0" smtClean="0"/>
              <a:t>Glosario</a:t>
            </a:r>
            <a:r>
              <a:rPr lang="es-CO" b="1" dirty="0"/>
              <a:t>:</a:t>
            </a:r>
            <a:r>
              <a:rPr lang="es-CO" dirty="0"/>
              <a:t> Lista de términos y definiciones necesarios para la compresión del </a:t>
            </a:r>
            <a:r>
              <a:rPr lang="es-CO" dirty="0" smtClean="0"/>
              <a:t>trabajo.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O" b="1" dirty="0" smtClean="0"/>
              <a:t>Resumen</a:t>
            </a:r>
            <a:r>
              <a:rPr lang="es-CO" b="1" dirty="0"/>
              <a:t>: </a:t>
            </a:r>
            <a:r>
              <a:rPr lang="es-CO" dirty="0"/>
              <a:t>Resumen del contenido del documento, para ensayos y </a:t>
            </a:r>
            <a:r>
              <a:rPr lang="es-CO" dirty="0" smtClean="0"/>
              <a:t>monografías, </a:t>
            </a:r>
            <a:r>
              <a:rPr lang="es-CO" dirty="0"/>
              <a:t> no debe ser mayor de 250 palabras. Para otro tipo de trabajos extensos no se debe exceder de 500 palabras.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8360094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breeze.wav"/>
          </p:stSnd>
        </p:sndAc>
      </p:transition>
    </mc:Choice>
    <mc:Fallback>
      <p:transition spd="slow"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06947" y="233720"/>
            <a:ext cx="11578106" cy="1633716"/>
          </a:xfrm>
        </p:spPr>
        <p:txBody>
          <a:bodyPr>
            <a:normAutofit fontScale="90000"/>
          </a:bodyPr>
          <a:lstStyle/>
          <a:p>
            <a:r>
              <a:rPr lang="es-CO" b="1" dirty="0" smtClean="0"/>
              <a:t>Cuerpo del documento o trabajo escrito</a:t>
            </a:r>
            <a:endParaRPr lang="es-CO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06947" y="2021983"/>
            <a:ext cx="11578106" cy="4301544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O" b="1" dirty="0" smtClean="0"/>
              <a:t>Introducción</a:t>
            </a:r>
            <a:r>
              <a:rPr lang="es-CO" b="1" dirty="0"/>
              <a:t>: </a:t>
            </a:r>
            <a:r>
              <a:rPr lang="es-CO" dirty="0"/>
              <a:t>Se describe de forma concisa los alcances del documento, sus objetivos, limitaciones, metodologías empleadas y sus </a:t>
            </a:r>
            <a:r>
              <a:rPr lang="es-CO" dirty="0" smtClean="0"/>
              <a:t>aplicaciones.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O" dirty="0" smtClean="0"/>
              <a:t> </a:t>
            </a:r>
            <a:r>
              <a:rPr lang="es-CO" b="1" dirty="0" smtClean="0"/>
              <a:t>Capítulos: </a:t>
            </a:r>
            <a:r>
              <a:rPr lang="es-CO" dirty="0" smtClean="0"/>
              <a:t>Divisiones mayores del trabajo.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O" b="1" dirty="0" smtClean="0"/>
              <a:t>Conclusiones</a:t>
            </a:r>
            <a:r>
              <a:rPr lang="es-CO" b="1" dirty="0"/>
              <a:t>:</a:t>
            </a:r>
            <a:r>
              <a:rPr lang="es-CO" dirty="0"/>
              <a:t> Se presentan los resultados del trabajo que deben dar respuesta a los objetivos y propósitos descritos en los preliminares</a:t>
            </a:r>
            <a:r>
              <a:rPr lang="es-CO" dirty="0" smtClean="0"/>
              <a:t>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O" b="1" dirty="0" smtClean="0"/>
              <a:t>Recomendaciones</a:t>
            </a:r>
            <a:r>
              <a:rPr lang="es-CO" b="1" dirty="0"/>
              <a:t>:</a:t>
            </a:r>
            <a:r>
              <a:rPr lang="es-CO" dirty="0"/>
              <a:t> Sugerencias sobre cualquier situación especifica del trabajo.</a:t>
            </a:r>
          </a:p>
          <a:p>
            <a:pPr algn="l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4846402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breeze.wav"/>
          </p:stSnd>
        </p:sndAc>
      </p:transition>
    </mc:Choice>
    <mc:Fallback>
      <p:transition spd="slow"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12760" y="117811"/>
            <a:ext cx="9766479" cy="1092803"/>
          </a:xfrm>
        </p:spPr>
        <p:txBody>
          <a:bodyPr/>
          <a:lstStyle/>
          <a:p>
            <a:r>
              <a:rPr lang="es-CO" dirty="0" smtClean="0"/>
              <a:t>COMPLEMENTARIOS</a:t>
            </a:r>
            <a:endParaRPr lang="es-CO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59854" y="1378039"/>
            <a:ext cx="10444765" cy="4456091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b="1" dirty="0" smtClean="0"/>
              <a:t>Bibliografía</a:t>
            </a:r>
            <a:r>
              <a:rPr lang="es-CO" b="1" dirty="0"/>
              <a:t>: </a:t>
            </a:r>
            <a:r>
              <a:rPr lang="es-CO" dirty="0"/>
              <a:t>Fuentes consultadas para sustentar el trabajo. Es obligatorio en todo trabajo de </a:t>
            </a:r>
            <a:r>
              <a:rPr lang="es-CO" dirty="0" smtClean="0"/>
              <a:t>investigación.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b="1" dirty="0" smtClean="0"/>
              <a:t>Índice</a:t>
            </a:r>
            <a:r>
              <a:rPr lang="es-CO" b="1" dirty="0"/>
              <a:t>:</a:t>
            </a:r>
            <a:r>
              <a:rPr lang="es-CO" dirty="0"/>
              <a:t> Lista opcional con diversos términos precisos que se incluyen en el documento para facilitar su ubicación.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9838347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breeze.wav"/>
          </p:stSnd>
        </p:sndAc>
      </p:transition>
    </mc:Choice>
    <mc:Fallback>
      <p:transition spd="slow"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colconectada.com/wp-content/uploads/2014/01/cubiert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6808" y="411587"/>
            <a:ext cx="4802791" cy="6218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/>
          <p:cNvSpPr/>
          <p:nvPr/>
        </p:nvSpPr>
        <p:spPr>
          <a:xfrm rot="16200000">
            <a:off x="-1133195" y="2781817"/>
            <a:ext cx="501877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CUBIERTA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109737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breeze.wav"/>
          </p:stSnd>
        </p:sndAc>
      </p:transition>
    </mc:Choice>
    <mc:Fallback>
      <p:transition spd="slow"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colconectada.com/wp-content/uploads/2014/01/portad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2112" y="618185"/>
            <a:ext cx="4686300" cy="6057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/>
          <p:cNvSpPr/>
          <p:nvPr/>
        </p:nvSpPr>
        <p:spPr>
          <a:xfrm>
            <a:off x="693080" y="618185"/>
            <a:ext cx="1200113" cy="35394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200" b="0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P</a:t>
            </a:r>
          </a:p>
          <a:p>
            <a:pPr algn="ctr"/>
            <a:r>
              <a:rPr lang="es-ES" sz="3200" b="0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O</a:t>
            </a:r>
          </a:p>
          <a:p>
            <a:pPr algn="ctr"/>
            <a:r>
              <a:rPr lang="es-ES" sz="3200" b="0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R</a:t>
            </a:r>
          </a:p>
          <a:p>
            <a:pPr algn="ctr"/>
            <a:r>
              <a:rPr lang="es-ES" sz="3200" b="0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T</a:t>
            </a:r>
          </a:p>
          <a:p>
            <a:pPr algn="ctr"/>
            <a:r>
              <a:rPr lang="es-ES" sz="3200" b="0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A</a:t>
            </a:r>
          </a:p>
          <a:p>
            <a:pPr algn="ctr"/>
            <a:r>
              <a:rPr lang="es-ES" sz="3200" b="0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D</a:t>
            </a:r>
          </a:p>
          <a:p>
            <a:pPr algn="ctr"/>
            <a:r>
              <a:rPr lang="es-ES" sz="3200" b="0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A</a:t>
            </a:r>
            <a:endParaRPr lang="es-ES" sz="32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788363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breeze.wav"/>
          </p:stSnd>
        </p:sndAc>
      </p:transition>
    </mc:Choice>
    <mc:Fallback>
      <p:transition spd="slow"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400</TotalTime>
  <Words>324</Words>
  <Application>Microsoft Office PowerPoint</Application>
  <PresentationFormat>Panorámica</PresentationFormat>
  <Paragraphs>60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EL TRABAJO ESCRITO</vt:lpstr>
      <vt:lpstr>¿QUÉ SON LAS NORMAS ICONTEC?</vt:lpstr>
      <vt:lpstr>REQUISITOS PARA LA PRESENTACIÓN DE LOS TRABAJOS ESCRITOS</vt:lpstr>
      <vt:lpstr>PARTES DEL TRABAJO ESCRITO</vt:lpstr>
      <vt:lpstr>Presentación de PowerPoint</vt:lpstr>
      <vt:lpstr>Cuerpo del documento o trabajo escrito</vt:lpstr>
      <vt:lpstr>COMPLEMENTARIOS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TRABAJO ESCRITO</dc:title>
  <dc:creator>w7</dc:creator>
  <cp:lastModifiedBy>w7</cp:lastModifiedBy>
  <cp:revision>26</cp:revision>
  <dcterms:created xsi:type="dcterms:W3CDTF">2016-01-20T03:35:02Z</dcterms:created>
  <dcterms:modified xsi:type="dcterms:W3CDTF">2016-01-21T04:29:47Z</dcterms:modified>
</cp:coreProperties>
</file>